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3" r:id="rId19"/>
    <p:sldId id="282" r:id="rId20"/>
    <p:sldId id="284" r:id="rId21"/>
    <p:sldId id="285" r:id="rId22"/>
    <p:sldId id="286" r:id="rId23"/>
    <p:sldId id="287" r:id="rId24"/>
    <p:sldId id="288" r:id="rId25"/>
    <p:sldId id="289" r:id="rId26"/>
    <p:sldId id="291" r:id="rId27"/>
    <p:sldId id="292" r:id="rId28"/>
    <p:sldId id="290" r:id="rId29"/>
    <p:sldId id="29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4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5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9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7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1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5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6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0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79D81-6834-41ED-8B27-A39DF6C139F2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8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entinel logic, flags, break</a:t>
            </a:r>
            <a:endParaRPr lang="en-US" dirty="0" smtClean="0"/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One common use for a while loop is to process data.</a:t>
            </a:r>
          </a:p>
          <a:p>
            <a:r>
              <a:rPr lang="en-US" dirty="0" smtClean="0"/>
              <a:t>We want to keep getting more data until we see a special value</a:t>
            </a:r>
          </a:p>
          <a:p>
            <a:pPr lvl="1"/>
            <a:r>
              <a:rPr lang="en-US" dirty="0" smtClean="0"/>
              <a:t>Read from a file until you see a blank line</a:t>
            </a:r>
          </a:p>
          <a:p>
            <a:pPr lvl="1"/>
            <a:r>
              <a:rPr lang="en-US" dirty="0" smtClean="0"/>
              <a:t>Ask for a number until the user enters zero.</a:t>
            </a:r>
          </a:p>
          <a:p>
            <a:pPr lvl="1"/>
            <a:r>
              <a:rPr lang="en-US" dirty="0" smtClean="0"/>
              <a:t>Get commands from the user until they type “quit”</a:t>
            </a:r>
          </a:p>
          <a:p>
            <a:pPr lvl="1"/>
            <a:r>
              <a:rPr lang="en-US" dirty="0" smtClean="0"/>
              <a:t>Read and log temperatures until one is out of range</a:t>
            </a:r>
          </a:p>
          <a:p>
            <a:pPr lvl="1"/>
            <a:r>
              <a:rPr lang="en-US" dirty="0" smtClean="0"/>
              <a:t>This special value (or values) is called a </a:t>
            </a:r>
            <a:r>
              <a:rPr lang="en-US" b="1" dirty="0" smtClean="0"/>
              <a:t>sentinel</a:t>
            </a:r>
            <a:endParaRPr lang="en-US" dirty="0" smtClean="0"/>
          </a:p>
          <a:p>
            <a:pPr lvl="2"/>
            <a:r>
              <a:rPr lang="en-US" dirty="0" smtClean="0"/>
              <a:t>Just a fancy word for “guard”</a:t>
            </a:r>
          </a:p>
          <a:p>
            <a:r>
              <a:rPr lang="en-US" dirty="0" smtClean="0"/>
              <a:t>Sounds like a job for a while loop!</a:t>
            </a:r>
          </a:p>
          <a:p>
            <a:pPr lvl="1"/>
            <a:r>
              <a:rPr lang="en-US" dirty="0" smtClean="0"/>
              <a:t>But a while loop checks the condition at the start</a:t>
            </a:r>
          </a:p>
          <a:p>
            <a:pPr lvl="1"/>
            <a:r>
              <a:rPr lang="en-US" dirty="0" smtClean="0"/>
              <a:t>Be we can’t check until we have the first input data!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92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 with sentinel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The solution: the sentinel loop pattern</a:t>
            </a:r>
          </a:p>
          <a:p>
            <a:pPr marL="0" indent="0">
              <a:buNone/>
            </a:pPr>
            <a:r>
              <a:rPr lang="en-US" dirty="0" smtClean="0"/>
              <a:t>You get the input in </a:t>
            </a:r>
            <a:r>
              <a:rPr lang="en-US" b="1" dirty="0" smtClean="0"/>
              <a:t>two</a:t>
            </a:r>
            <a:r>
              <a:rPr lang="en-US" dirty="0" smtClean="0"/>
              <a:t> places</a:t>
            </a:r>
          </a:p>
          <a:p>
            <a:pPr lvl="1"/>
            <a:r>
              <a:rPr lang="en-US" dirty="0" smtClean="0"/>
              <a:t>Just before the loop starts</a:t>
            </a:r>
          </a:p>
          <a:p>
            <a:pPr lvl="1"/>
            <a:r>
              <a:rPr lang="en-US" dirty="0" smtClean="0"/>
              <a:t>as the last step of the loop body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Get the first input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while the input is not a sentinel:	</a:t>
            </a:r>
          </a:p>
          <a:p>
            <a:pPr marL="857250" lvl="2" indent="0">
              <a:buNone/>
            </a:pPr>
            <a:r>
              <a:rPr lang="en-US" dirty="0" smtClean="0"/>
              <a:t>2.1  Do something with the input</a:t>
            </a:r>
          </a:p>
          <a:p>
            <a:pPr marL="857250" lvl="2" indent="0">
              <a:buNone/>
            </a:pPr>
            <a:r>
              <a:rPr lang="en-US" dirty="0" smtClean="0"/>
              <a:t>2.2  Get the next input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0" lvl="2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 number, 0 to exit: “))</a:t>
            </a:r>
          </a:p>
          <a:p>
            <a:pPr marL="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0:</a:t>
            </a:r>
          </a:p>
          <a:p>
            <a:pPr marL="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print(“Its reciprocal is”, 1 /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 number, 0 to exit: “))</a:t>
            </a:r>
          </a:p>
        </p:txBody>
      </p:sp>
    </p:spTree>
    <p:extLst>
      <p:ext uri="{BB962C8B-B14F-4D97-AF65-F5344CB8AC3E}">
        <p14:creationId xmlns:p14="http://schemas.microsoft.com/office/powerpoint/2010/main" val="328968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Users input all kinds of values which are not valid for the program.  The program should protect itself from this “bad data” by refusing it and asking for another value.</a:t>
            </a:r>
          </a:p>
          <a:p>
            <a:pPr marL="0" indent="0">
              <a:buNone/>
            </a:pPr>
            <a:r>
              <a:rPr lang="en-US" dirty="0" smtClean="0"/>
              <a:t>This logic is similar to sentinel value logic but as a slight twist:</a:t>
            </a:r>
          </a:p>
          <a:p>
            <a:pPr lvl="1"/>
            <a:r>
              <a:rPr lang="en-US" dirty="0" smtClean="0"/>
              <a:t>You repeat the loop if the input is </a:t>
            </a:r>
            <a:r>
              <a:rPr lang="en-US" i="1" dirty="0" smtClean="0"/>
              <a:t>bad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o the “sentinel” is </a:t>
            </a:r>
            <a:r>
              <a:rPr lang="en-US" i="1" dirty="0" smtClean="0"/>
              <a:t>any good input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hat goes in the body of the loop?</a:t>
            </a:r>
          </a:p>
          <a:p>
            <a:pPr lvl="2"/>
            <a:r>
              <a:rPr lang="en-US" dirty="0" smtClean="0"/>
              <a:t>An error message to the user</a:t>
            </a:r>
          </a:p>
          <a:p>
            <a:pPr lvl="2"/>
            <a:r>
              <a:rPr lang="en-US" dirty="0" smtClean="0"/>
              <a:t>Get the next input</a:t>
            </a:r>
          </a:p>
          <a:p>
            <a:pPr marL="0" indent="0">
              <a:buNone/>
            </a:pPr>
            <a:r>
              <a:rPr lang="en-US" dirty="0" smtClean="0"/>
              <a:t>Example: positive.py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57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example: numeric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Remember our programs with int(input(…)).  What happens when the user gives non-numeric input?</a:t>
            </a:r>
          </a:p>
          <a:p>
            <a:r>
              <a:rPr lang="en-US" dirty="0" smtClean="0"/>
              <a:t>It crashed.  Which part, exactly, crashed?</a:t>
            </a:r>
          </a:p>
          <a:p>
            <a:pPr lvl="1"/>
            <a:r>
              <a:rPr lang="en-US" dirty="0" smtClean="0"/>
              <a:t>The type cast!</a:t>
            </a:r>
          </a:p>
          <a:p>
            <a:pPr lvl="1"/>
            <a:r>
              <a:rPr lang="en-US" dirty="0" smtClean="0"/>
              <a:t>So can we validate the input </a:t>
            </a:r>
            <a:r>
              <a:rPr lang="en-US" b="1" dirty="0" smtClean="0"/>
              <a:t>before </a:t>
            </a:r>
            <a:r>
              <a:rPr lang="en-US" dirty="0" smtClean="0"/>
              <a:t>doing the typecast?</a:t>
            </a:r>
          </a:p>
        </p:txBody>
      </p:sp>
    </p:spTree>
    <p:extLst>
      <p:ext uri="{BB962C8B-B14F-4D97-AF65-F5344CB8AC3E}">
        <p14:creationId xmlns:p14="http://schemas.microsoft.com/office/powerpoint/2010/main" val="30156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example: numeric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Python gives us a way to check if a string contains only digits.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mystr.isdigit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lvl="2"/>
            <a:r>
              <a:rPr lang="en-US" dirty="0" smtClean="0"/>
              <a:t>remember the dot?  a string is an object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isdigit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is a method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isdigit</a:t>
            </a:r>
            <a:r>
              <a:rPr lang="en-US" dirty="0" smtClean="0"/>
              <a:t> returns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if</a:t>
            </a:r>
          </a:p>
          <a:p>
            <a:pPr lvl="2"/>
            <a:r>
              <a:rPr lang="en-US" dirty="0" smtClean="0"/>
              <a:t>The string contains no non-digit characters, </a:t>
            </a:r>
            <a:r>
              <a:rPr lang="en-US" i="1" dirty="0" smtClean="0"/>
              <a:t>and</a:t>
            </a:r>
            <a:endParaRPr lang="en-US" dirty="0" smtClean="0"/>
          </a:p>
          <a:p>
            <a:pPr lvl="2"/>
            <a:r>
              <a:rPr lang="en-US" dirty="0" smtClean="0"/>
              <a:t>It has at least one digit (so the method is badly named)</a:t>
            </a:r>
          </a:p>
          <a:p>
            <a:pPr lvl="1"/>
            <a:r>
              <a:rPr lang="en-US" dirty="0" smtClean="0"/>
              <a:t>It only works for non-negative integers, because “.” and “-” are not digits!</a:t>
            </a:r>
          </a:p>
          <a:p>
            <a:pPr lvl="2"/>
            <a:r>
              <a:rPr lang="en-US" dirty="0" smtClean="0"/>
              <a:t>There are other special symbols too, Arabic digits, etc.</a:t>
            </a:r>
          </a:p>
          <a:p>
            <a:pPr lvl="2"/>
            <a:r>
              <a:rPr lang="en-US" dirty="0" smtClean="0"/>
              <a:t>Later we will see how to do this properly with exceptions</a:t>
            </a:r>
          </a:p>
          <a:p>
            <a:r>
              <a:rPr lang="en-US" dirty="0" smtClean="0"/>
              <a:t>numeric.py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Flags and 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Sometimes we only discover inside the loop that we want to leave the loop</a:t>
            </a:r>
          </a:p>
          <a:p>
            <a:r>
              <a:rPr lang="en-US" dirty="0" smtClean="0"/>
              <a:t>For example, “do you want to play again?”</a:t>
            </a:r>
            <a:endParaRPr lang="en-US" dirty="0"/>
          </a:p>
          <a:p>
            <a:r>
              <a:rPr lang="en-US" dirty="0" smtClean="0"/>
              <a:t>The best way to control this is to use a </a:t>
            </a:r>
            <a:r>
              <a:rPr lang="en-US" b="1" dirty="0" smtClean="0"/>
              <a:t>flag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Boolean variable, we saw these with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dirty="0" smtClean="0"/>
              <a:t>Use the flag as the condition of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dirty="0" smtClean="0"/>
              <a:t>Initialize the flag before the loop</a:t>
            </a:r>
          </a:p>
          <a:p>
            <a:pPr lvl="1"/>
            <a:r>
              <a:rPr lang="en-US" dirty="0" smtClean="0"/>
              <a:t>When we discover that we’re done, change the flag’s value</a:t>
            </a:r>
          </a:p>
        </p:txBody>
      </p:sp>
    </p:spTree>
    <p:extLst>
      <p:ext uri="{BB962C8B-B14F-4D97-AF65-F5344CB8AC3E}">
        <p14:creationId xmlns:p14="http://schemas.microsoft.com/office/powerpoint/2010/main" val="129802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with a flag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done = False</a:t>
            </a:r>
          </a:p>
          <a:p>
            <a:pPr marL="0" indent="0">
              <a:buNone/>
            </a:pPr>
            <a:r>
              <a:rPr lang="en-US" dirty="0" smtClean="0"/>
              <a:t>while not done: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play a round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done = </a:t>
            </a:r>
            <a:r>
              <a:rPr lang="en-US" dirty="0" err="1" smtClean="0"/>
              <a:t>play_again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Why don’t we use sentinel logic?</a:t>
            </a:r>
          </a:p>
          <a:p>
            <a:r>
              <a:rPr lang="en-US" dirty="0" smtClean="0"/>
              <a:t>Sentinel logic would ask before the loop starts</a:t>
            </a:r>
          </a:p>
          <a:p>
            <a:r>
              <a:rPr lang="en-US" dirty="0" smtClean="0"/>
              <a:t>but we want to play a round before we ask!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51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 with a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While loops can be combined with a counter to simulate a for loop over a range</a:t>
            </a:r>
          </a:p>
          <a:p>
            <a:r>
              <a:rPr lang="en-US" dirty="0" smtClean="0"/>
              <a:t>Initialize the counter to the starting value</a:t>
            </a:r>
          </a:p>
          <a:p>
            <a:r>
              <a:rPr lang="en-US" dirty="0"/>
              <a:t>W</a:t>
            </a:r>
            <a:r>
              <a:rPr lang="en-US" dirty="0" smtClean="0"/>
              <a:t>hile the counter is less than the stop value: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 stuff</a:t>
            </a:r>
          </a:p>
          <a:p>
            <a:pPr lvl="1"/>
            <a:r>
              <a:rPr lang="en-US" dirty="0" smtClean="0"/>
              <a:t>Add the step value to the counter variable</a:t>
            </a:r>
          </a:p>
        </p:txBody>
      </p:sp>
    </p:spTree>
    <p:extLst>
      <p:ext uri="{BB962C8B-B14F-4D97-AF65-F5344CB8AC3E}">
        <p14:creationId xmlns:p14="http://schemas.microsoft.com/office/powerpoint/2010/main" val="21853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 with a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“squared is”,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**2)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lvl="1"/>
            <a:r>
              <a:rPr lang="en-US" dirty="0" smtClean="0"/>
              <a:t>Why would you ever write it this way?</a:t>
            </a:r>
          </a:p>
          <a:p>
            <a:pPr lvl="2"/>
            <a:r>
              <a:rPr lang="en-US" dirty="0" smtClean="0"/>
              <a:t>Maybe the step size changes</a:t>
            </a:r>
          </a:p>
          <a:p>
            <a:pPr lvl="2"/>
            <a:r>
              <a:rPr lang="en-US" dirty="0" smtClean="0"/>
              <a:t>Maybe there are multiple stopping conditions, not just the counter reaching the stop value</a:t>
            </a:r>
          </a:p>
        </p:txBody>
      </p:sp>
    </p:spTree>
    <p:extLst>
      <p:ext uri="{BB962C8B-B14F-4D97-AF65-F5344CB8AC3E}">
        <p14:creationId xmlns:p14="http://schemas.microsoft.com/office/powerpoint/2010/main" val="325961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loop example: 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Remember our “any” flag pattern: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2, 1, 4, 16, 12, 0, 3: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 2 == 1: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r>
              <a:rPr lang="en-US" dirty="0" smtClean="0"/>
              <a:t>What if we don’t have all the numbers in advance?</a:t>
            </a:r>
          </a:p>
          <a:p>
            <a:pPr lvl="1"/>
            <a:r>
              <a:rPr lang="en-US" dirty="0" smtClean="0"/>
              <a:t>Then we can’t use a list with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</a:t>
            </a:r>
          </a:p>
          <a:p>
            <a:r>
              <a:rPr lang="en-US" dirty="0" smtClean="0"/>
              <a:t>Also notice that it keeps going even after we’re sure the answer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Because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dirty="0" smtClean="0"/>
              <a:t> can never become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 smtClean="0"/>
              <a:t> again</a:t>
            </a:r>
          </a:p>
          <a:p>
            <a:r>
              <a:rPr lang="en-US" dirty="0" smtClean="0"/>
              <a:t>As soon as we see an odd number, we can stop because the answer must be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!</a:t>
            </a:r>
          </a:p>
          <a:p>
            <a:r>
              <a:rPr lang="en-US" dirty="0" smtClean="0"/>
              <a:t>We can solve both problems with a while loop and a flag!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read the instructions on most shampoo bottles, “Lather, rinse, repeat” is what they say.  </a:t>
            </a:r>
          </a:p>
          <a:p>
            <a:r>
              <a:rPr lang="en-US" dirty="0" smtClean="0"/>
              <a:t>This has a problem that it will never stop!</a:t>
            </a:r>
          </a:p>
          <a:p>
            <a:r>
              <a:rPr lang="en-US" dirty="0" smtClean="0"/>
              <a:t>How would you fix it?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Later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Rinse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Repeat </a:t>
            </a:r>
            <a:r>
              <a:rPr lang="en-US" b="1" dirty="0" smtClean="0"/>
              <a:t>if necessary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29247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example: 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Let’s solve the first problem and make it accept any number of inputs.  We need a sentinel value: let’s use 0.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nyodd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an int, 0 to quit. “))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0: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% 2 == 1: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an int, 0 to quit. “))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print(“At least one number was odd.”)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print(“no odd numbers found.”)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25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with multiple exits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still asks for more numbers after an odd one was seen.  Let’s fix that.</a:t>
            </a:r>
          </a:p>
          <a:p>
            <a:r>
              <a:rPr lang="en-US" dirty="0" smtClean="0"/>
              <a:t>Stop the loop 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dirty="0" smtClean="0"/>
              <a:t>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can never become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 smtClean="0"/>
              <a:t> again.</a:t>
            </a:r>
          </a:p>
          <a:p>
            <a:r>
              <a:rPr lang="en-US" dirty="0" smtClean="0"/>
              <a:t>But we still want to stop the loop if the input is zero</a:t>
            </a:r>
          </a:p>
          <a:p>
            <a:pPr lvl="1"/>
            <a:r>
              <a:rPr lang="en-US" dirty="0" smtClean="0"/>
              <a:t>Stop the loop 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dirty="0" smtClean="0"/>
              <a:t>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</a:t>
            </a:r>
            <a:r>
              <a:rPr lang="en-US" b="1" dirty="0" smtClean="0"/>
              <a:t>or</a:t>
            </a:r>
            <a:r>
              <a:rPr lang="en-US" dirty="0" smtClean="0"/>
              <a:t> the input is 0.</a:t>
            </a:r>
          </a:p>
          <a:p>
            <a:pPr lvl="1"/>
            <a:r>
              <a:rPr lang="en-US" dirty="0" smtClean="0"/>
              <a:t>Continue the loop if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 smtClean="0"/>
              <a:t> and the input is not zero.</a:t>
            </a:r>
          </a:p>
          <a:p>
            <a:pPr lvl="2"/>
            <a:r>
              <a:rPr lang="en-US" b="1" dirty="0" err="1" smtClean="0"/>
              <a:t>deMorgan’s</a:t>
            </a:r>
            <a:r>
              <a:rPr lang="en-US" b="1" dirty="0" smtClean="0"/>
              <a:t> Law:  </a:t>
            </a:r>
            <a:r>
              <a:rPr lang="en-US" dirty="0" smtClean="0"/>
              <a:t>“not (A or B)” = “(not A) and (not B)”</a:t>
            </a:r>
            <a:endParaRPr lang="en-US" b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example: 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anyodd</a:t>
            </a:r>
            <a:r>
              <a:rPr lang="en-US" dirty="0" smtClean="0"/>
              <a:t> = False</a:t>
            </a:r>
          </a:p>
          <a:p>
            <a:pPr marL="0" indent="0">
              <a:buNone/>
            </a:pPr>
            <a:r>
              <a:rPr lang="en-US" dirty="0" err="1" smtClean="0"/>
              <a:t>num</a:t>
            </a:r>
            <a:r>
              <a:rPr lang="en-US" dirty="0" smtClean="0"/>
              <a:t> = int(input(“Enter an int, 0 to quit. “))</a:t>
            </a:r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b="1" dirty="0" smtClean="0"/>
              <a:t>not </a:t>
            </a:r>
            <a:r>
              <a:rPr lang="en-US" b="1" dirty="0" err="1" smtClean="0"/>
              <a:t>anyodd</a:t>
            </a:r>
            <a:r>
              <a:rPr lang="en-US" b="1" dirty="0" smtClean="0"/>
              <a:t> and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!= 0:</a:t>
            </a:r>
          </a:p>
          <a:p>
            <a:pPr marL="0" indent="0">
              <a:buNone/>
            </a:pPr>
            <a:r>
              <a:rPr lang="en-US" dirty="0" smtClean="0"/>
              <a:t>      if </a:t>
            </a:r>
            <a:r>
              <a:rPr lang="en-US" dirty="0" err="1" smtClean="0"/>
              <a:t>num</a:t>
            </a:r>
            <a:r>
              <a:rPr lang="en-US" dirty="0" smtClean="0"/>
              <a:t> % 2 == 1: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en-US" dirty="0" err="1" smtClean="0"/>
              <a:t>anyodd</a:t>
            </a:r>
            <a:r>
              <a:rPr lang="en-US" dirty="0" smtClean="0"/>
              <a:t> = True</a:t>
            </a:r>
          </a:p>
          <a:p>
            <a:pPr marL="0" indent="0">
              <a:buNone/>
            </a:pPr>
            <a:r>
              <a:rPr lang="en-US" dirty="0" smtClean="0"/>
              <a:t>      else:  # don’t ask if we’re going to quit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en-US" dirty="0" err="1" smtClean="0"/>
              <a:t>num</a:t>
            </a:r>
            <a:r>
              <a:rPr lang="en-US" dirty="0" smtClean="0"/>
              <a:t> = int(input(“Enter an int, 0 to quit”))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 err="1" smtClean="0"/>
              <a:t>anyodd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print(“At least one odd number seen.”)</a:t>
            </a:r>
          </a:p>
          <a:p>
            <a:pPr marL="0" indent="0">
              <a:buNone/>
            </a:pPr>
            <a:r>
              <a:rPr lang="en-US" dirty="0" smtClean="0"/>
              <a:t>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print(“no odd numbers found.”)	anyodd-2.py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0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 with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Accidentally using </a:t>
            </a:r>
            <a:r>
              <a:rPr lang="en-US" b="1" dirty="0" smtClean="0"/>
              <a:t>or</a:t>
            </a:r>
            <a:r>
              <a:rPr lang="en-US" dirty="0" smtClean="0"/>
              <a:t> instead of </a:t>
            </a:r>
            <a:r>
              <a:rPr lang="en-US" b="1" dirty="0" smtClean="0"/>
              <a:t>and</a:t>
            </a:r>
          </a:p>
          <a:p>
            <a:pPr lvl="1"/>
            <a:r>
              <a:rPr lang="en-US" dirty="0" smtClean="0"/>
              <a:t>The loop will run too long</a:t>
            </a:r>
          </a:p>
          <a:p>
            <a:pPr lvl="1"/>
            <a:r>
              <a:rPr lang="en-US" dirty="0" smtClean="0"/>
              <a:t>If the condition is a tautology, it’s an infinite loop</a:t>
            </a:r>
          </a:p>
          <a:p>
            <a:r>
              <a:rPr lang="en-US" dirty="0" smtClean="0"/>
              <a:t>Accidentally using </a:t>
            </a:r>
            <a:r>
              <a:rPr lang="en-US" b="1" dirty="0" smtClean="0"/>
              <a:t>and</a:t>
            </a:r>
            <a:r>
              <a:rPr lang="en-US" dirty="0" smtClean="0"/>
              <a:t> instead of </a:t>
            </a:r>
            <a:r>
              <a:rPr lang="en-US" b="1" dirty="0" smtClean="0"/>
              <a:t>or</a:t>
            </a:r>
          </a:p>
          <a:p>
            <a:pPr lvl="1"/>
            <a:r>
              <a:rPr lang="en-US" dirty="0" smtClean="0"/>
              <a:t>The loop won’t run long enough</a:t>
            </a:r>
          </a:p>
          <a:p>
            <a:pPr lvl="1"/>
            <a:r>
              <a:rPr lang="en-US" dirty="0" smtClean="0"/>
              <a:t>If the condition is a contradiction, doesn’t run at all</a:t>
            </a:r>
          </a:p>
          <a:p>
            <a:r>
              <a:rPr lang="en-US" dirty="0" smtClean="0"/>
              <a:t>Not initializing the flag</a:t>
            </a:r>
          </a:p>
          <a:p>
            <a:pPr lvl="1"/>
            <a:r>
              <a:rPr lang="en-US" dirty="0" smtClean="0"/>
              <a:t>Causes a run-time error</a:t>
            </a:r>
          </a:p>
          <a:p>
            <a:r>
              <a:rPr lang="en-US" dirty="0" smtClean="0"/>
              <a:t>Always setting the flag, every iteration</a:t>
            </a:r>
          </a:p>
          <a:p>
            <a:pPr lvl="1"/>
            <a:r>
              <a:rPr lang="en-US" dirty="0" smtClean="0"/>
              <a:t>Let’s see an example of that</a:t>
            </a:r>
          </a:p>
        </p:txBody>
      </p:sp>
    </p:spTree>
    <p:extLst>
      <p:ext uri="{BB962C8B-B14F-4D97-AF65-F5344CB8AC3E}">
        <p14:creationId xmlns:p14="http://schemas.microsoft.com/office/powerpoint/2010/main" val="130887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Broken loop: unconditional flag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an int, 0 to quit. “))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!= 0: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% 2 == 1: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   # BAD code!!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int(input(“Enter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to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quit. “))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anyodd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print(“At least one number was odd.”)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print(“no odd numbers found.”)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7058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Broken loop: unconditional flag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version sets the flag </a:t>
            </a:r>
            <a:r>
              <a:rPr lang="en-US" b="1" dirty="0" smtClean="0"/>
              <a:t>every</a:t>
            </a:r>
            <a:r>
              <a:rPr lang="en-US" dirty="0" smtClean="0"/>
              <a:t> time through the loop</a:t>
            </a:r>
          </a:p>
          <a:p>
            <a:r>
              <a:rPr lang="en-US" dirty="0" smtClean="0"/>
              <a:t>So the flag won’t actually mean “are any numbers odd?”</a:t>
            </a:r>
          </a:p>
          <a:p>
            <a:r>
              <a:rPr lang="en-US" dirty="0" smtClean="0"/>
              <a:t>Instead, this version only cares about the </a:t>
            </a:r>
            <a:r>
              <a:rPr lang="en-US" i="1" dirty="0" smtClean="0"/>
              <a:t>last</a:t>
            </a:r>
            <a:r>
              <a:rPr lang="en-US" dirty="0" smtClean="0"/>
              <a:t> number.</a:t>
            </a:r>
          </a:p>
          <a:p>
            <a:pPr lvl="1"/>
            <a:r>
              <a:rPr lang="en-US" dirty="0" smtClean="0"/>
              <a:t>Seeing an even number shouldn’t change our answer at all!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1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– don’t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There is a keyword </a:t>
            </a:r>
            <a:r>
              <a:rPr lang="en-US" b="1" dirty="0" smtClean="0"/>
              <a:t>break</a:t>
            </a:r>
            <a:r>
              <a:rPr lang="en-US" dirty="0" smtClean="0"/>
              <a:t> which is a statement by itself.  So syntax is simple, just </a:t>
            </a:r>
            <a:r>
              <a:rPr lang="en-US" b="1" dirty="0" smtClean="0"/>
              <a:t>break.</a:t>
            </a:r>
          </a:p>
          <a:p>
            <a:r>
              <a:rPr lang="en-US" dirty="0" smtClean="0"/>
              <a:t>The semantics is simple too – it must appear inside a loop and it causes the loop to exit immediately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range(20): #it runs 20 times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i == 5: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break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print(i)</a:t>
            </a:r>
          </a:p>
          <a:p>
            <a:pPr marL="457200" lvl="1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does this code actually print?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6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– don’t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Objections to this:</a:t>
            </a:r>
          </a:p>
          <a:p>
            <a:pPr lvl="1"/>
            <a:r>
              <a:rPr lang="en-US" dirty="0" smtClean="0"/>
              <a:t>Breaks the guarantee of structured programming</a:t>
            </a:r>
          </a:p>
          <a:p>
            <a:pPr lvl="2"/>
            <a:r>
              <a:rPr lang="en-US" dirty="0" smtClean="0"/>
              <a:t>One entrance, one exit </a:t>
            </a:r>
          </a:p>
          <a:p>
            <a:pPr lvl="3"/>
            <a:r>
              <a:rPr lang="en-US" dirty="0" smtClean="0"/>
              <a:t>This loop looks like it has TWO exits!</a:t>
            </a:r>
          </a:p>
          <a:p>
            <a:pPr lvl="1"/>
            <a:r>
              <a:rPr lang="en-US" dirty="0" smtClean="0"/>
              <a:t>It’s harder to read this code and be sure when the loop actually stops!  </a:t>
            </a:r>
          </a:p>
          <a:p>
            <a:pPr lvl="2"/>
            <a:r>
              <a:rPr lang="en-US" dirty="0" smtClean="0"/>
              <a:t>Any loop should be documented at the </a:t>
            </a:r>
            <a:r>
              <a:rPr lang="en-US" b="1" dirty="0" smtClean="0"/>
              <a:t>top</a:t>
            </a:r>
            <a:r>
              <a:rPr lang="en-US" dirty="0" smtClean="0"/>
              <a:t> as to how many times it repeats or what the exit conditions</a:t>
            </a:r>
          </a:p>
          <a:p>
            <a:pPr lvl="3"/>
            <a:r>
              <a:rPr lang="en-US" dirty="0" smtClean="0"/>
              <a:t>Remember the while loop with two conditions</a:t>
            </a:r>
          </a:p>
          <a:p>
            <a:pPr lvl="1"/>
            <a:r>
              <a:rPr lang="en-US" dirty="0" smtClean="0"/>
              <a:t>It’s a bad habit to get into!</a:t>
            </a:r>
          </a:p>
          <a:p>
            <a:pPr lvl="1"/>
            <a:r>
              <a:rPr lang="en-US" dirty="0" smtClean="0"/>
              <a:t>It is NOT allowed in this class at all – for any reason.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logic: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Sentinel logic is repeating some code until you see a special value (or values)</a:t>
            </a:r>
          </a:p>
          <a:p>
            <a:r>
              <a:rPr lang="en-US" dirty="0" smtClean="0"/>
              <a:t>Get input both </a:t>
            </a:r>
            <a:r>
              <a:rPr lang="en-US" b="1" dirty="0" smtClean="0"/>
              <a:t>before</a:t>
            </a:r>
            <a:r>
              <a:rPr lang="en-US" dirty="0" smtClean="0"/>
              <a:t> the loop and </a:t>
            </a:r>
            <a:r>
              <a:rPr lang="en-US" b="1" dirty="0" smtClean="0"/>
              <a:t>at the bottom</a:t>
            </a:r>
            <a:r>
              <a:rPr lang="en-US" dirty="0" smtClean="0"/>
              <a:t> of the body of the loop</a:t>
            </a:r>
          </a:p>
          <a:p>
            <a:r>
              <a:rPr lang="en-US" dirty="0" smtClean="0"/>
              <a:t>“Enter a number or 0 to quit.”</a:t>
            </a:r>
          </a:p>
          <a:p>
            <a:pPr lvl="1"/>
            <a:r>
              <a:rPr lang="en-US" dirty="0" smtClean="0"/>
              <a:t>Keep asking until we see the </a:t>
            </a:r>
            <a:r>
              <a:rPr lang="en-US" b="1" dirty="0" smtClean="0"/>
              <a:t>sentinel</a:t>
            </a:r>
            <a:r>
              <a:rPr lang="en-US" dirty="0" smtClean="0"/>
              <a:t> 0</a:t>
            </a:r>
          </a:p>
          <a:p>
            <a:pPr lvl="1"/>
            <a:r>
              <a:rPr lang="en-US" dirty="0" smtClean="0"/>
              <a:t>While the number is not zero…</a:t>
            </a:r>
          </a:p>
          <a:p>
            <a:pPr lvl="1"/>
            <a:r>
              <a:rPr lang="en-US" dirty="0" smtClean="0"/>
              <a:t>Inside the loop, process the (nonzero) number</a:t>
            </a:r>
          </a:p>
        </p:txBody>
      </p:sp>
    </p:spTree>
    <p:extLst>
      <p:ext uri="{BB962C8B-B14F-4D97-AF65-F5344CB8AC3E}">
        <p14:creationId xmlns:p14="http://schemas.microsoft.com/office/powerpoint/2010/main" val="23393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logic: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reverse: input validation</a:t>
            </a:r>
          </a:p>
          <a:p>
            <a:pPr lvl="1"/>
            <a:r>
              <a:rPr lang="en-US" dirty="0" smtClean="0"/>
              <a:t>Keep asking </a:t>
            </a:r>
            <a:r>
              <a:rPr lang="en-US" b="1" dirty="0" smtClean="0"/>
              <a:t>until </a:t>
            </a:r>
            <a:r>
              <a:rPr lang="en-US" dirty="0" smtClean="0"/>
              <a:t> we get what we want</a:t>
            </a:r>
          </a:p>
          <a:p>
            <a:pPr lvl="1"/>
            <a:r>
              <a:rPr lang="en-US" dirty="0" smtClean="0"/>
              <a:t>Now a </a:t>
            </a:r>
            <a:r>
              <a:rPr lang="en-US" i="1" dirty="0" smtClean="0"/>
              <a:t>good</a:t>
            </a:r>
            <a:r>
              <a:rPr lang="en-US" dirty="0" smtClean="0"/>
              <a:t> value makes us leave the loop</a:t>
            </a:r>
          </a:p>
          <a:p>
            <a:pPr lvl="1"/>
            <a:r>
              <a:rPr lang="en-US" dirty="0" smtClean="0"/>
              <a:t>While the number is not positive…</a:t>
            </a:r>
          </a:p>
          <a:p>
            <a:pPr lvl="1"/>
            <a:r>
              <a:rPr lang="en-US" dirty="0" smtClean="0"/>
              <a:t>Inside the loop, print an error message</a:t>
            </a:r>
          </a:p>
          <a:p>
            <a:pPr lvl="1"/>
            <a:r>
              <a:rPr lang="en-US" dirty="0" smtClean="0"/>
              <a:t>Process the valid input </a:t>
            </a:r>
            <a:r>
              <a:rPr lang="en-US" b="1" dirty="0" smtClean="0"/>
              <a:t>after</a:t>
            </a:r>
            <a:r>
              <a:rPr lang="en-US" dirty="0" smtClean="0"/>
              <a:t> the loop </a:t>
            </a:r>
            <a:r>
              <a:rPr lang="en-US" smtClean="0"/>
              <a:t>is over.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3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and unbounded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 for loops we’ve been using are </a:t>
            </a:r>
            <a:r>
              <a:rPr lang="en-US" b="1" dirty="0" smtClean="0"/>
              <a:t>bounded</a:t>
            </a:r>
            <a:r>
              <a:rPr lang="en-US" dirty="0" smtClean="0"/>
              <a:t> or </a:t>
            </a:r>
            <a:r>
              <a:rPr lang="en-US" b="1" dirty="0" smtClean="0"/>
              <a:t>definite</a:t>
            </a:r>
            <a:r>
              <a:rPr lang="en-US" dirty="0" smtClean="0"/>
              <a:t> loops.</a:t>
            </a:r>
          </a:p>
          <a:p>
            <a:r>
              <a:rPr lang="en-US" dirty="0" smtClean="0"/>
              <a:t>The interpreter knows in advance how many times the loop will run</a:t>
            </a:r>
          </a:p>
          <a:p>
            <a:r>
              <a:rPr lang="en-US" dirty="0" smtClean="0"/>
              <a:t>That does not change once the loop starts.</a:t>
            </a:r>
          </a:p>
          <a:p>
            <a:pPr marL="457200" lvl="1" indent="0">
              <a:buNone/>
            </a:pPr>
            <a:r>
              <a:rPr lang="en-US" dirty="0" smtClean="0"/>
              <a:t>For i in range(5):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 = 1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print(i)</a:t>
            </a:r>
          </a:p>
          <a:p>
            <a:pPr marL="457200" lvl="1" indent="0">
              <a:buNone/>
            </a:pPr>
            <a:r>
              <a:rPr lang="en-US" dirty="0" smtClean="0"/>
              <a:t>Even though we are changing </a:t>
            </a:r>
            <a:r>
              <a:rPr lang="en-US" i="1" dirty="0" smtClean="0"/>
              <a:t>I</a:t>
            </a:r>
            <a:r>
              <a:rPr lang="en-US" dirty="0" smtClean="0"/>
              <a:t>, the loop still runs five times!</a:t>
            </a:r>
          </a:p>
          <a:p>
            <a:r>
              <a:rPr lang="en-US" dirty="0" smtClean="0"/>
              <a:t>That’s kind of nice because it prevents infinite loops!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8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Unbounded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</a:t>
            </a:r>
            <a:r>
              <a:rPr lang="en-US" dirty="0" smtClean="0"/>
              <a:t>: asking the user to input a positive number</a:t>
            </a:r>
          </a:p>
          <a:p>
            <a:pPr lvl="1"/>
            <a:r>
              <a:rPr lang="en-US" dirty="0" smtClean="0"/>
              <a:t>If they give a negative number or zero, we’ll repeat the question.</a:t>
            </a:r>
          </a:p>
          <a:p>
            <a:pPr lvl="1"/>
            <a:r>
              <a:rPr lang="en-US" dirty="0" smtClean="0"/>
              <a:t>How many times do we need to repeat it?</a:t>
            </a:r>
          </a:p>
          <a:p>
            <a:pPr lvl="1"/>
            <a:r>
              <a:rPr lang="en-US" dirty="0" smtClean="0"/>
              <a:t>No way to know in advance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6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Unbounded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we need some way to make a loop that can run an unlimited number of times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/>
              <a:t>unbounded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b="1" dirty="0" smtClean="0"/>
              <a:t>indefinite </a:t>
            </a:r>
            <a:r>
              <a:rPr lang="en-US" dirty="0" smtClean="0"/>
              <a:t>loop</a:t>
            </a:r>
          </a:p>
          <a:p>
            <a:pPr lvl="1"/>
            <a:r>
              <a:rPr lang="en-US" dirty="0" smtClean="0"/>
              <a:t>Indefinite, not infinite!</a:t>
            </a:r>
          </a:p>
          <a:p>
            <a:pPr lvl="2"/>
            <a:r>
              <a:rPr lang="en-US" dirty="0" smtClean="0"/>
              <a:t>Most loops should stop eventually – we just can’t say when</a:t>
            </a:r>
          </a:p>
          <a:p>
            <a:pPr lvl="2"/>
            <a:r>
              <a:rPr lang="en-US" dirty="0" smtClean="0"/>
              <a:t>“Repeat if necessary” – we just need to describe “necessary”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3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syntax and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condition:</a:t>
            </a:r>
          </a:p>
          <a:p>
            <a:pPr marL="0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body</a:t>
            </a:r>
          </a:p>
          <a:p>
            <a:pPr lvl="2"/>
            <a:r>
              <a:rPr lang="en-US" dirty="0" smtClean="0"/>
              <a:t>The condition is a boolean expression, just like 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body is an indented block of code</a:t>
            </a:r>
          </a:p>
          <a:p>
            <a:r>
              <a:rPr lang="en-US" dirty="0" smtClean="0"/>
              <a:t>Semantics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Check the loop condition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False, end the loop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True, run the body and repeat steps 1-3</a:t>
            </a:r>
          </a:p>
          <a:p>
            <a:pPr marL="971550" lvl="1" indent="-514350"/>
            <a:r>
              <a:rPr lang="en-US" dirty="0" smtClean="0"/>
              <a:t>If the condition is False to begin with, the body never runs!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4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syntax and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programming guarantees</a:t>
            </a:r>
          </a:p>
          <a:p>
            <a:pPr lvl="1"/>
            <a:r>
              <a:rPr lang="en-US" dirty="0" smtClean="0"/>
              <a:t>One entrance: always starts by checking the condition at the top</a:t>
            </a:r>
          </a:p>
          <a:p>
            <a:pPr lvl="1"/>
            <a:r>
              <a:rPr lang="en-US" dirty="0" smtClean="0"/>
              <a:t>One exit: ends only when the condition is False</a:t>
            </a:r>
          </a:p>
          <a:p>
            <a:pPr lvl="1"/>
            <a:r>
              <a:rPr lang="en-US" dirty="0" smtClean="0"/>
              <a:t>Only checks the condition again after running the entire body</a:t>
            </a:r>
          </a:p>
          <a:p>
            <a:pPr lvl="2"/>
            <a:r>
              <a:rPr lang="en-US" dirty="0" smtClean="0"/>
              <a:t>Does NOT jump out of the body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31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for while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951" y="1600200"/>
            <a:ext cx="6354097" cy="4525963"/>
          </a:xfrm>
        </p:spPr>
      </p:pic>
    </p:spTree>
    <p:extLst>
      <p:ext uri="{BB962C8B-B14F-4D97-AF65-F5344CB8AC3E}">
        <p14:creationId xmlns:p14="http://schemas.microsoft.com/office/powerpoint/2010/main" val="35166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 with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happens if the condition is a tautology (always True)?</a:t>
            </a:r>
          </a:p>
          <a:p>
            <a:pPr lvl="1"/>
            <a:r>
              <a:rPr lang="en-US" dirty="0" smtClean="0"/>
              <a:t>The loop never ends!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/>
              <a:t>infinite loop</a:t>
            </a:r>
            <a:r>
              <a:rPr lang="en-US" dirty="0" smtClean="0"/>
              <a:t> is usually an error</a:t>
            </a:r>
          </a:p>
          <a:p>
            <a:pPr lvl="2"/>
            <a:r>
              <a:rPr lang="en-US" dirty="0" smtClean="0"/>
              <a:t>Unless you are writing an Operating System</a:t>
            </a:r>
          </a:p>
          <a:p>
            <a:r>
              <a:rPr lang="en-US" dirty="0" smtClean="0"/>
              <a:t>Conversely, what if the condition is a contradiction (always False)?</a:t>
            </a:r>
          </a:p>
          <a:p>
            <a:pPr lvl="1"/>
            <a:r>
              <a:rPr lang="en-US" dirty="0" smtClean="0"/>
              <a:t>The body will never run at all</a:t>
            </a:r>
          </a:p>
          <a:p>
            <a:pPr lvl="1"/>
            <a:r>
              <a:rPr lang="en-US" dirty="0" smtClean="0"/>
              <a:t>Which is called dead code!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1471</Words>
  <Application>Microsoft Office PowerPoint</Application>
  <PresentationFormat>On-screen Show (4:3)</PresentationFormat>
  <Paragraphs>244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Courier New</vt:lpstr>
      <vt:lpstr>Office Theme</vt:lpstr>
      <vt:lpstr>While loops</vt:lpstr>
      <vt:lpstr>While loops</vt:lpstr>
      <vt:lpstr>Bounded and unbounded iteration</vt:lpstr>
      <vt:lpstr>Unbounded iteration</vt:lpstr>
      <vt:lpstr>Unbounded iteration</vt:lpstr>
      <vt:lpstr>While loop syntax and semantics</vt:lpstr>
      <vt:lpstr>While loop syntax and semantics</vt:lpstr>
      <vt:lpstr>Flowchart for while</vt:lpstr>
      <vt:lpstr>Common errors with loops</vt:lpstr>
      <vt:lpstr>Sentinel Logic</vt:lpstr>
      <vt:lpstr>Loops with sentinel logic</vt:lpstr>
      <vt:lpstr>Input validation</vt:lpstr>
      <vt:lpstr>Loop example: numeric input</vt:lpstr>
      <vt:lpstr>Loop example: numeric input</vt:lpstr>
      <vt:lpstr>Flags and while loops</vt:lpstr>
      <vt:lpstr>While loop with a flag</vt:lpstr>
      <vt:lpstr>While loops with a counter</vt:lpstr>
      <vt:lpstr>While loops with a counter</vt:lpstr>
      <vt:lpstr>Another loop example: any</vt:lpstr>
      <vt:lpstr>While loop example: any</vt:lpstr>
      <vt:lpstr>While loop with multiple exits</vt:lpstr>
      <vt:lpstr>While loop example: any</vt:lpstr>
      <vt:lpstr>Common errors with flags</vt:lpstr>
      <vt:lpstr>Broken loop: unconditional flag</vt:lpstr>
      <vt:lpstr>Broken loop: unconditional flag</vt:lpstr>
      <vt:lpstr>Break – don’t do it!</vt:lpstr>
      <vt:lpstr>Break – don’t do it!</vt:lpstr>
      <vt:lpstr>Sentinel logic: recap</vt:lpstr>
      <vt:lpstr>Sentinel logic: recap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11</dc:title>
  <dc:creator>Debby</dc:creator>
  <cp:lastModifiedBy>Debby</cp:lastModifiedBy>
  <cp:revision>30</cp:revision>
  <dcterms:created xsi:type="dcterms:W3CDTF">2016-03-09T01:38:38Z</dcterms:created>
  <dcterms:modified xsi:type="dcterms:W3CDTF">2016-10-06T14:24:10Z</dcterms:modified>
</cp:coreProperties>
</file>